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6" r:id="rId2"/>
    <p:sldId id="337" r:id="rId3"/>
    <p:sldId id="348" r:id="rId4"/>
    <p:sldId id="349" r:id="rId5"/>
    <p:sldId id="331" r:id="rId6"/>
    <p:sldId id="324" r:id="rId7"/>
    <p:sldId id="350" r:id="rId8"/>
    <p:sldId id="351" r:id="rId9"/>
    <p:sldId id="352" r:id="rId10"/>
    <p:sldId id="353" r:id="rId11"/>
    <p:sldId id="354" r:id="rId12"/>
    <p:sldId id="355" r:id="rId13"/>
    <p:sldId id="320"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D0"/>
    <a:srgbClr val="607796"/>
    <a:srgbClr val="647C9C"/>
    <a:srgbClr val="A562CE"/>
    <a:srgbClr val="464C53"/>
    <a:srgbClr val="FE7700"/>
    <a:srgbClr val="8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125" d="100"/>
          <a:sy n="125" d="100"/>
        </p:scale>
        <p:origin x="96" y="17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FC329-AD46-4C33-89CC-9331E8D3D893}"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02F51-D41D-4024-B81A-701E7DEE71B3}" type="slidenum">
              <a:rPr lang="en-US" smtClean="0"/>
              <a:t>‹#›</a:t>
            </a:fld>
            <a:endParaRPr lang="en-US"/>
          </a:p>
        </p:txBody>
      </p:sp>
    </p:spTree>
    <p:extLst>
      <p:ext uri="{BB962C8B-B14F-4D97-AF65-F5344CB8AC3E}">
        <p14:creationId xmlns:p14="http://schemas.microsoft.com/office/powerpoint/2010/main" val="267581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002F51-D41D-4024-B81A-701E7DEE71B3}" type="slidenum">
              <a:rPr lang="en-US" smtClean="0"/>
              <a:t>1</a:t>
            </a:fld>
            <a:endParaRPr lang="en-US"/>
          </a:p>
        </p:txBody>
      </p:sp>
    </p:spTree>
    <p:extLst>
      <p:ext uri="{BB962C8B-B14F-4D97-AF65-F5344CB8AC3E}">
        <p14:creationId xmlns:p14="http://schemas.microsoft.com/office/powerpoint/2010/main" val="266458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AA59F6-3FA7-46D5-8BA5-A19A64C00EB0}" type="datetime1">
              <a:rPr lang="en-US" smtClean="0"/>
              <a:t>5/2/2019</a:t>
            </a:fld>
            <a:endParaRPr lang="en-US"/>
          </a:p>
        </p:txBody>
      </p:sp>
      <p:sp>
        <p:nvSpPr>
          <p:cNvPr id="5" name="Footer Placeholder 4"/>
          <p:cNvSpPr>
            <a:spLocks noGrp="1"/>
          </p:cNvSpPr>
          <p:nvPr>
            <p:ph type="ftr" sz="quarter" idx="11"/>
          </p:nvPr>
        </p:nvSpPr>
        <p:spPr/>
        <p:txBody>
          <a:bodyPr/>
          <a:lstStyle/>
          <a:p>
            <a:r>
              <a:rPr lang="en-US"/>
              <a:t>Understanding the UX Process</a:t>
            </a:r>
          </a:p>
        </p:txBody>
      </p:sp>
      <p:sp>
        <p:nvSpPr>
          <p:cNvPr id="6" name="Slide Number Placeholder 5"/>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255169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AF267-50DB-4530-87B7-5B9C303F2212}" type="datetime1">
              <a:rPr lang="en-US" smtClean="0"/>
              <a:t>5/2/2019</a:t>
            </a:fld>
            <a:endParaRPr lang="en-US"/>
          </a:p>
        </p:txBody>
      </p:sp>
      <p:sp>
        <p:nvSpPr>
          <p:cNvPr id="5" name="Footer Placeholder 4"/>
          <p:cNvSpPr>
            <a:spLocks noGrp="1"/>
          </p:cNvSpPr>
          <p:nvPr>
            <p:ph type="ftr" sz="quarter" idx="11"/>
          </p:nvPr>
        </p:nvSpPr>
        <p:spPr/>
        <p:txBody>
          <a:bodyPr/>
          <a:lstStyle/>
          <a:p>
            <a:r>
              <a:rPr lang="en-US"/>
              <a:t>Understanding the UX Process</a:t>
            </a:r>
          </a:p>
        </p:txBody>
      </p:sp>
      <p:sp>
        <p:nvSpPr>
          <p:cNvPr id="6" name="Slide Number Placeholder 5"/>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135837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8CD0A-2EF1-4FF1-B523-B280C1224509}" type="datetime1">
              <a:rPr lang="en-US" smtClean="0"/>
              <a:t>5/2/2019</a:t>
            </a:fld>
            <a:endParaRPr lang="en-US"/>
          </a:p>
        </p:txBody>
      </p:sp>
      <p:sp>
        <p:nvSpPr>
          <p:cNvPr id="5" name="Footer Placeholder 4"/>
          <p:cNvSpPr>
            <a:spLocks noGrp="1"/>
          </p:cNvSpPr>
          <p:nvPr>
            <p:ph type="ftr" sz="quarter" idx="11"/>
          </p:nvPr>
        </p:nvSpPr>
        <p:spPr/>
        <p:txBody>
          <a:bodyPr/>
          <a:lstStyle/>
          <a:p>
            <a:r>
              <a:rPr lang="en-US"/>
              <a:t>Understanding the UX Process</a:t>
            </a:r>
          </a:p>
        </p:txBody>
      </p:sp>
      <p:sp>
        <p:nvSpPr>
          <p:cNvPr id="6" name="Slide Number Placeholder 5"/>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169112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3726EA-2D67-4605-A150-8FF0978025DF}" type="datetime1">
              <a:rPr lang="en-US" smtClean="0"/>
              <a:t>5/2/2019</a:t>
            </a:fld>
            <a:endParaRPr lang="en-US"/>
          </a:p>
        </p:txBody>
      </p:sp>
      <p:sp>
        <p:nvSpPr>
          <p:cNvPr id="5" name="Footer Placeholder 4"/>
          <p:cNvSpPr>
            <a:spLocks noGrp="1"/>
          </p:cNvSpPr>
          <p:nvPr>
            <p:ph type="ftr" sz="quarter" idx="11"/>
          </p:nvPr>
        </p:nvSpPr>
        <p:spPr/>
        <p:txBody>
          <a:bodyPr/>
          <a:lstStyle/>
          <a:p>
            <a:r>
              <a:rPr lang="en-US"/>
              <a:t>Understanding the UX Process</a:t>
            </a:r>
          </a:p>
        </p:txBody>
      </p:sp>
      <p:sp>
        <p:nvSpPr>
          <p:cNvPr id="6" name="Slide Number Placeholder 5"/>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54409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8E7796-7A46-40EA-AC11-B80405093170}" type="datetime1">
              <a:rPr lang="en-US" smtClean="0"/>
              <a:t>5/2/2019</a:t>
            </a:fld>
            <a:endParaRPr lang="en-US"/>
          </a:p>
        </p:txBody>
      </p:sp>
      <p:sp>
        <p:nvSpPr>
          <p:cNvPr id="5" name="Footer Placeholder 4"/>
          <p:cNvSpPr>
            <a:spLocks noGrp="1"/>
          </p:cNvSpPr>
          <p:nvPr>
            <p:ph type="ftr" sz="quarter" idx="11"/>
          </p:nvPr>
        </p:nvSpPr>
        <p:spPr/>
        <p:txBody>
          <a:bodyPr/>
          <a:lstStyle/>
          <a:p>
            <a:r>
              <a:rPr lang="en-US"/>
              <a:t>Understanding the UX Process</a:t>
            </a:r>
          </a:p>
        </p:txBody>
      </p:sp>
      <p:sp>
        <p:nvSpPr>
          <p:cNvPr id="6" name="Slide Number Placeholder 5"/>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166982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12CFB-1EC3-4D5C-ACA0-F721EF16A0B1}" type="datetime1">
              <a:rPr lang="en-US" smtClean="0"/>
              <a:t>5/2/2019</a:t>
            </a:fld>
            <a:endParaRPr lang="en-US"/>
          </a:p>
        </p:txBody>
      </p:sp>
      <p:sp>
        <p:nvSpPr>
          <p:cNvPr id="6" name="Footer Placeholder 5"/>
          <p:cNvSpPr>
            <a:spLocks noGrp="1"/>
          </p:cNvSpPr>
          <p:nvPr>
            <p:ph type="ftr" sz="quarter" idx="11"/>
          </p:nvPr>
        </p:nvSpPr>
        <p:spPr/>
        <p:txBody>
          <a:bodyPr/>
          <a:lstStyle/>
          <a:p>
            <a:r>
              <a:rPr lang="en-US"/>
              <a:t>Understanding the UX Process</a:t>
            </a:r>
          </a:p>
        </p:txBody>
      </p:sp>
      <p:sp>
        <p:nvSpPr>
          <p:cNvPr id="7" name="Slide Number Placeholder 6"/>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95743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625944-F5A9-4B4B-86CD-9D9CF47E2FE3}" type="datetime1">
              <a:rPr lang="en-US" smtClean="0"/>
              <a:t>5/2/2019</a:t>
            </a:fld>
            <a:endParaRPr lang="en-US"/>
          </a:p>
        </p:txBody>
      </p:sp>
      <p:sp>
        <p:nvSpPr>
          <p:cNvPr id="8" name="Footer Placeholder 7"/>
          <p:cNvSpPr>
            <a:spLocks noGrp="1"/>
          </p:cNvSpPr>
          <p:nvPr>
            <p:ph type="ftr" sz="quarter" idx="11"/>
          </p:nvPr>
        </p:nvSpPr>
        <p:spPr/>
        <p:txBody>
          <a:bodyPr/>
          <a:lstStyle/>
          <a:p>
            <a:r>
              <a:rPr lang="en-US"/>
              <a:t>Understanding the UX Process</a:t>
            </a:r>
          </a:p>
        </p:txBody>
      </p:sp>
      <p:sp>
        <p:nvSpPr>
          <p:cNvPr id="9" name="Slide Number Placeholder 8"/>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317422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92556-A9F7-4005-AC30-BDC2D866F8DD}" type="datetime1">
              <a:rPr lang="en-US" smtClean="0"/>
              <a:t>5/2/2019</a:t>
            </a:fld>
            <a:endParaRPr lang="en-US"/>
          </a:p>
        </p:txBody>
      </p:sp>
      <p:sp>
        <p:nvSpPr>
          <p:cNvPr id="4" name="Footer Placeholder 3"/>
          <p:cNvSpPr>
            <a:spLocks noGrp="1"/>
          </p:cNvSpPr>
          <p:nvPr>
            <p:ph type="ftr" sz="quarter" idx="11"/>
          </p:nvPr>
        </p:nvSpPr>
        <p:spPr/>
        <p:txBody>
          <a:bodyPr/>
          <a:lstStyle/>
          <a:p>
            <a:r>
              <a:rPr lang="en-US"/>
              <a:t>Understanding the UX Process</a:t>
            </a:r>
          </a:p>
        </p:txBody>
      </p:sp>
      <p:sp>
        <p:nvSpPr>
          <p:cNvPr id="5" name="Slide Number Placeholder 4"/>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13190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C1BA8-0E8A-4E54-9C33-60ECC4C46E71}" type="datetime1">
              <a:rPr lang="en-US" smtClean="0"/>
              <a:t>5/2/2019</a:t>
            </a:fld>
            <a:endParaRPr lang="en-US"/>
          </a:p>
        </p:txBody>
      </p:sp>
      <p:sp>
        <p:nvSpPr>
          <p:cNvPr id="3" name="Footer Placeholder 2"/>
          <p:cNvSpPr>
            <a:spLocks noGrp="1"/>
          </p:cNvSpPr>
          <p:nvPr>
            <p:ph type="ftr" sz="quarter" idx="11"/>
          </p:nvPr>
        </p:nvSpPr>
        <p:spPr/>
        <p:txBody>
          <a:bodyPr/>
          <a:lstStyle/>
          <a:p>
            <a:r>
              <a:rPr lang="en-US"/>
              <a:t>Understanding the UX Process</a:t>
            </a:r>
          </a:p>
        </p:txBody>
      </p:sp>
      <p:sp>
        <p:nvSpPr>
          <p:cNvPr id="4" name="Slide Number Placeholder 3"/>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155507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B6ED6-E7BD-4CAD-83FE-F7FA8ABA1085}" type="datetime1">
              <a:rPr lang="en-US" smtClean="0"/>
              <a:t>5/2/2019</a:t>
            </a:fld>
            <a:endParaRPr lang="en-US"/>
          </a:p>
        </p:txBody>
      </p:sp>
      <p:sp>
        <p:nvSpPr>
          <p:cNvPr id="6" name="Footer Placeholder 5"/>
          <p:cNvSpPr>
            <a:spLocks noGrp="1"/>
          </p:cNvSpPr>
          <p:nvPr>
            <p:ph type="ftr" sz="quarter" idx="11"/>
          </p:nvPr>
        </p:nvSpPr>
        <p:spPr/>
        <p:txBody>
          <a:bodyPr/>
          <a:lstStyle/>
          <a:p>
            <a:r>
              <a:rPr lang="en-US"/>
              <a:t>Understanding the UX Process</a:t>
            </a:r>
          </a:p>
        </p:txBody>
      </p:sp>
      <p:sp>
        <p:nvSpPr>
          <p:cNvPr id="7" name="Slide Number Placeholder 6"/>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378106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BE9D-AC6A-41A2-8B31-1305C81ACE48}" type="datetime1">
              <a:rPr lang="en-US" smtClean="0"/>
              <a:t>5/2/2019</a:t>
            </a:fld>
            <a:endParaRPr lang="en-US"/>
          </a:p>
        </p:txBody>
      </p:sp>
      <p:sp>
        <p:nvSpPr>
          <p:cNvPr id="6" name="Footer Placeholder 5"/>
          <p:cNvSpPr>
            <a:spLocks noGrp="1"/>
          </p:cNvSpPr>
          <p:nvPr>
            <p:ph type="ftr" sz="quarter" idx="11"/>
          </p:nvPr>
        </p:nvSpPr>
        <p:spPr/>
        <p:txBody>
          <a:bodyPr/>
          <a:lstStyle/>
          <a:p>
            <a:r>
              <a:rPr lang="en-US"/>
              <a:t>Understanding the UX Process</a:t>
            </a:r>
          </a:p>
        </p:txBody>
      </p:sp>
      <p:sp>
        <p:nvSpPr>
          <p:cNvPr id="7" name="Slide Number Placeholder 6"/>
          <p:cNvSpPr>
            <a:spLocks noGrp="1"/>
          </p:cNvSpPr>
          <p:nvPr>
            <p:ph type="sldNum" sz="quarter" idx="12"/>
          </p:nvPr>
        </p:nvSpPr>
        <p:spPr/>
        <p:txBody>
          <a:bodyPr/>
          <a:lstStyle/>
          <a:p>
            <a:fld id="{077FAB39-1F88-4625-B5C8-6503430BF2F3}" type="slidenum">
              <a:rPr lang="en-US" smtClean="0"/>
              <a:t>‹#›</a:t>
            </a:fld>
            <a:endParaRPr lang="en-US"/>
          </a:p>
        </p:txBody>
      </p:sp>
    </p:spTree>
    <p:extLst>
      <p:ext uri="{BB962C8B-B14F-4D97-AF65-F5344CB8AC3E}">
        <p14:creationId xmlns:p14="http://schemas.microsoft.com/office/powerpoint/2010/main" val="204326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EEB86-D6AF-47B2-916B-1B18E4E256CA}" type="datetime1">
              <a:rPr lang="en-US" smtClean="0"/>
              <a:t>5/2/2019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Understanding the UX Process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FAB39-1F88-4625-B5C8-6503430BF2F3}" type="slidenum">
              <a:rPr lang="en-US" smtClean="0"/>
              <a:t>‹#›</a:t>
            </a:fld>
            <a:endParaRPr lang="en-US"/>
          </a:p>
        </p:txBody>
      </p:sp>
    </p:spTree>
    <p:extLst>
      <p:ext uri="{BB962C8B-B14F-4D97-AF65-F5344CB8AC3E}">
        <p14:creationId xmlns:p14="http://schemas.microsoft.com/office/powerpoint/2010/main" val="4068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4C5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A0C28FD-5777-4A9E-A19C-E0ADD153C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3001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Stage 3 : Ideate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63" name="TextBox 62">
            <a:extLst>
              <a:ext uri="{FF2B5EF4-FFF2-40B4-BE49-F238E27FC236}">
                <a16:creationId xmlns:a16="http://schemas.microsoft.com/office/drawing/2014/main" id="{0A217CEE-206F-44CB-9A74-9DB346C2BE1C}"/>
              </a:ext>
            </a:extLst>
          </p:cNvPr>
          <p:cNvSpPr txBox="1"/>
          <p:nvPr/>
        </p:nvSpPr>
        <p:spPr>
          <a:xfrm>
            <a:off x="628221" y="3918481"/>
            <a:ext cx="10792185" cy="2308324"/>
          </a:xfrm>
          <a:prstGeom prst="rect">
            <a:avLst/>
          </a:prstGeom>
          <a:noFill/>
        </p:spPr>
        <p:txBody>
          <a:bodyPr wrap="none" rtlCol="0">
            <a:spAutoFit/>
          </a:bodyPr>
          <a:lstStyle/>
          <a:p>
            <a:r>
              <a:rPr lang="en-US" sz="2400" dirty="0"/>
              <a:t>During the third stage of the Design Thinking process, designers are ready to</a:t>
            </a:r>
          </a:p>
          <a:p>
            <a:r>
              <a:rPr lang="en-US" sz="2400" dirty="0"/>
              <a:t>start generating ideas.  We’ve grown to understand our users and their needs in</a:t>
            </a:r>
          </a:p>
          <a:p>
            <a:r>
              <a:rPr lang="en-US" sz="2400" dirty="0"/>
              <a:t>the Empathize stage, we’ve analyzed and synthesized our observations in the</a:t>
            </a:r>
          </a:p>
          <a:p>
            <a:r>
              <a:rPr lang="en-US" sz="2400" dirty="0"/>
              <a:t>Define stage, and have created human-centered problem statements.  </a:t>
            </a:r>
            <a:r>
              <a:rPr lang="en-US" sz="2400" b="1" dirty="0"/>
              <a:t>With this</a:t>
            </a:r>
          </a:p>
          <a:p>
            <a:r>
              <a:rPr lang="en-US" sz="2400" b="1" dirty="0"/>
              <a:t>solid background, our team members can start to 'think outside the box' to identify</a:t>
            </a:r>
          </a:p>
          <a:p>
            <a:r>
              <a:rPr lang="en-US" sz="2400" b="1" dirty="0"/>
              <a:t>new solutions to the problem statement/s we’ve created</a:t>
            </a:r>
            <a:r>
              <a:rPr lang="en-US" sz="2400" dirty="0"/>
              <a:t>.</a:t>
            </a:r>
          </a:p>
        </p:txBody>
      </p:sp>
      <p:pic>
        <p:nvPicPr>
          <p:cNvPr id="12" name="Picture 11">
            <a:extLst>
              <a:ext uri="{FF2B5EF4-FFF2-40B4-BE49-F238E27FC236}">
                <a16:creationId xmlns:a16="http://schemas.microsoft.com/office/drawing/2014/main" id="{537AF327-B9BF-45C6-B802-BCB5B1F4D9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019" y="1760052"/>
            <a:ext cx="5384229" cy="2145372"/>
          </a:xfrm>
          <a:prstGeom prst="rect">
            <a:avLst/>
          </a:prstGeom>
        </p:spPr>
      </p:pic>
    </p:spTree>
    <p:extLst>
      <p:ext uri="{BB962C8B-B14F-4D97-AF65-F5344CB8AC3E}">
        <p14:creationId xmlns:p14="http://schemas.microsoft.com/office/powerpoint/2010/main" val="22019401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Stage 4 : Prototype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63" name="TextBox 62">
            <a:extLst>
              <a:ext uri="{FF2B5EF4-FFF2-40B4-BE49-F238E27FC236}">
                <a16:creationId xmlns:a16="http://schemas.microsoft.com/office/drawing/2014/main" id="{0A217CEE-206F-44CB-9A74-9DB346C2BE1C}"/>
              </a:ext>
            </a:extLst>
          </p:cNvPr>
          <p:cNvSpPr txBox="1"/>
          <p:nvPr/>
        </p:nvSpPr>
        <p:spPr>
          <a:xfrm>
            <a:off x="628223" y="3918481"/>
            <a:ext cx="10848777" cy="2462213"/>
          </a:xfrm>
          <a:prstGeom prst="rect">
            <a:avLst/>
          </a:prstGeom>
          <a:noFill/>
        </p:spPr>
        <p:txBody>
          <a:bodyPr wrap="square" rtlCol="0">
            <a:spAutoFit/>
          </a:bodyPr>
          <a:lstStyle/>
          <a:p>
            <a:r>
              <a:rPr lang="en-US" sz="2200" dirty="0"/>
              <a:t>From here the design team will now </a:t>
            </a:r>
            <a:r>
              <a:rPr lang="en-US" sz="2200" b="1" dirty="0"/>
              <a:t>produce a number of </a:t>
            </a:r>
            <a:r>
              <a:rPr lang="en-US" sz="2200" b="1" u="sng" dirty="0"/>
              <a:t>inexpensive</a:t>
            </a:r>
            <a:r>
              <a:rPr lang="en-US" sz="2200" b="1" dirty="0"/>
              <a:t>, </a:t>
            </a:r>
            <a:r>
              <a:rPr lang="en-US" sz="2200" b="1" u="sng" dirty="0"/>
              <a:t>scaled down</a:t>
            </a:r>
            <a:r>
              <a:rPr lang="en-US" sz="2200" b="1" dirty="0"/>
              <a:t> versions of the product or specific features</a:t>
            </a:r>
            <a:r>
              <a:rPr lang="en-US" sz="2200" dirty="0"/>
              <a:t>, so they can investigate the solutions generated in the previous stages. </a:t>
            </a:r>
            <a:r>
              <a:rPr lang="en-US" sz="2200" b="1" dirty="0"/>
              <a:t>The goal is to identify the best possible solution for each of the problem</a:t>
            </a:r>
          </a:p>
          <a:p>
            <a:r>
              <a:rPr lang="en-US" sz="2200" b="1" dirty="0"/>
              <a:t>statements identified during the first three stages</a:t>
            </a:r>
            <a:r>
              <a:rPr lang="en-US" sz="2200" dirty="0"/>
              <a:t>.  These solutions are implemented within prototypes and, </a:t>
            </a:r>
            <a:r>
              <a:rPr lang="en-US" sz="2200" b="1" dirty="0"/>
              <a:t>are investigated, re-examined and improved, or rejected on the basis of the user feedback</a:t>
            </a:r>
            <a:r>
              <a:rPr lang="en-US" sz="2200" dirty="0"/>
              <a:t>.  By the end of this stage, the design/dev teams will have a clearer picture of how real a user behaves, thinks, and feels when interacting with these prototypes.</a:t>
            </a:r>
          </a:p>
        </p:txBody>
      </p:sp>
      <p:pic>
        <p:nvPicPr>
          <p:cNvPr id="12" name="Picture 11">
            <a:extLst>
              <a:ext uri="{FF2B5EF4-FFF2-40B4-BE49-F238E27FC236}">
                <a16:creationId xmlns:a16="http://schemas.microsoft.com/office/drawing/2014/main" id="{986CDD5B-8E28-4A85-8055-8E23CD854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019" y="1760052"/>
            <a:ext cx="5384229" cy="2145372"/>
          </a:xfrm>
          <a:prstGeom prst="rect">
            <a:avLst/>
          </a:prstGeom>
        </p:spPr>
      </p:pic>
    </p:spTree>
    <p:extLst>
      <p:ext uri="{BB962C8B-B14F-4D97-AF65-F5344CB8AC3E}">
        <p14:creationId xmlns:p14="http://schemas.microsoft.com/office/powerpoint/2010/main" val="4003039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Stage 5 : Test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63" name="TextBox 62">
            <a:extLst>
              <a:ext uri="{FF2B5EF4-FFF2-40B4-BE49-F238E27FC236}">
                <a16:creationId xmlns:a16="http://schemas.microsoft.com/office/drawing/2014/main" id="{0A217CEE-206F-44CB-9A74-9DB346C2BE1C}"/>
              </a:ext>
            </a:extLst>
          </p:cNvPr>
          <p:cNvSpPr txBox="1"/>
          <p:nvPr/>
        </p:nvSpPr>
        <p:spPr>
          <a:xfrm>
            <a:off x="653858" y="3918481"/>
            <a:ext cx="10848777" cy="2308324"/>
          </a:xfrm>
          <a:prstGeom prst="rect">
            <a:avLst/>
          </a:prstGeom>
          <a:noFill/>
        </p:spPr>
        <p:txBody>
          <a:bodyPr wrap="square" rtlCol="0">
            <a:spAutoFit/>
          </a:bodyPr>
          <a:lstStyle/>
          <a:p>
            <a:r>
              <a:rPr lang="en-US" sz="2400" b="1" dirty="0"/>
              <a:t>QA evaluators rigorously test the solutions we’ve created using the best solutions identified during the prototyping phase</a:t>
            </a:r>
            <a:r>
              <a:rPr lang="en-US" sz="2400" dirty="0"/>
              <a:t>.  The results generated during the testing phase are often used to redefine one or more problems.  During this phase, alterations and refinements are still made in order to fix any issues or problems.  We make adjustments derived from our deep understanding of our products and the needs of our users that we’ve gained during the Design Thinking process.</a:t>
            </a:r>
          </a:p>
        </p:txBody>
      </p:sp>
      <p:pic>
        <p:nvPicPr>
          <p:cNvPr id="12" name="Picture 11">
            <a:extLst>
              <a:ext uri="{FF2B5EF4-FFF2-40B4-BE49-F238E27FC236}">
                <a16:creationId xmlns:a16="http://schemas.microsoft.com/office/drawing/2014/main" id="{0494E451-52EF-4070-A5D7-A485A5284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019" y="1760052"/>
            <a:ext cx="5384229" cy="2145372"/>
          </a:xfrm>
          <a:prstGeom prst="rect">
            <a:avLst/>
          </a:prstGeom>
        </p:spPr>
      </p:pic>
    </p:spTree>
    <p:extLst>
      <p:ext uri="{BB962C8B-B14F-4D97-AF65-F5344CB8AC3E}">
        <p14:creationId xmlns:p14="http://schemas.microsoft.com/office/powerpoint/2010/main" val="294901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689" y="0"/>
            <a:ext cx="3048000" cy="6858000"/>
          </a:xfrm>
          <a:prstGeom prst="rect">
            <a:avLst/>
          </a:prstGeom>
        </p:spPr>
      </p:pic>
      <p:pic>
        <p:nvPicPr>
          <p:cNvPr id="7" name="Picture 6">
            <a:extLst>
              <a:ext uri="{FF2B5EF4-FFF2-40B4-BE49-F238E27FC236}">
                <a16:creationId xmlns:a16="http://schemas.microsoft.com/office/drawing/2014/main" id="{BE1B7714-D11D-40E7-BCDC-757E1C0EE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pic>
        <p:nvPicPr>
          <p:cNvPr id="8" name="Picture 7">
            <a:extLst>
              <a:ext uri="{FF2B5EF4-FFF2-40B4-BE49-F238E27FC236}">
                <a16:creationId xmlns:a16="http://schemas.microsoft.com/office/drawing/2014/main" id="{8A65C339-E76C-4399-B9F5-B3674DF68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2" name="Title 1"/>
          <p:cNvSpPr>
            <a:spLocks noGrp="1"/>
          </p:cNvSpPr>
          <p:nvPr>
            <p:ph type="title"/>
          </p:nvPr>
        </p:nvSpPr>
        <p:spPr>
          <a:xfrm>
            <a:off x="2238852" y="197600"/>
            <a:ext cx="10515600" cy="1325563"/>
          </a:xfrm>
        </p:spPr>
        <p:txBody>
          <a:bodyPr>
            <a:noAutofit/>
          </a:bodyPr>
          <a:lstStyle/>
          <a:p>
            <a:r>
              <a:rPr lang="en-US" sz="5400" dirty="0">
                <a:solidFill>
                  <a:schemeClr val="bg1"/>
                </a:solidFill>
              </a:rPr>
              <a:t> </a:t>
            </a:r>
            <a:r>
              <a:rPr lang="en-US" sz="4800" dirty="0">
                <a:solidFill>
                  <a:schemeClr val="bg1"/>
                </a:solidFill>
              </a:rPr>
              <a:t>Agile : 8 Week Release Cycle Example</a:t>
            </a:r>
          </a:p>
        </p:txBody>
      </p:sp>
      <p:pic>
        <p:nvPicPr>
          <p:cNvPr id="4" name="Picture 3">
            <a:extLst>
              <a:ext uri="{FF2B5EF4-FFF2-40B4-BE49-F238E27FC236}">
                <a16:creationId xmlns:a16="http://schemas.microsoft.com/office/drawing/2014/main" id="{B6923C7B-BC8D-44B5-B5D7-FAA32FF1F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565" y="1603116"/>
            <a:ext cx="9686862" cy="5279537"/>
          </a:xfrm>
          <a:prstGeom prst="rect">
            <a:avLst/>
          </a:prstGeom>
        </p:spPr>
      </p:pic>
    </p:spTree>
    <p:extLst>
      <p:ext uri="{BB962C8B-B14F-4D97-AF65-F5344CB8AC3E}">
        <p14:creationId xmlns:p14="http://schemas.microsoft.com/office/powerpoint/2010/main" val="6357387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47BF72-0D3E-4F87-9D68-4A8CD9CD1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pic>
        <p:nvPicPr>
          <p:cNvPr id="12" name="Picture 11">
            <a:extLst>
              <a:ext uri="{FF2B5EF4-FFF2-40B4-BE49-F238E27FC236}">
                <a16:creationId xmlns:a16="http://schemas.microsoft.com/office/drawing/2014/main" id="{30A7981D-0316-40AA-9B61-8825E75D1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689" y="0"/>
            <a:ext cx="3048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Questions</a:t>
            </a:r>
          </a:p>
        </p:txBody>
      </p:sp>
      <p:pic>
        <p:nvPicPr>
          <p:cNvPr id="4" name="Picture 3">
            <a:extLst>
              <a:ext uri="{FF2B5EF4-FFF2-40B4-BE49-F238E27FC236}">
                <a16:creationId xmlns:a16="http://schemas.microsoft.com/office/drawing/2014/main" id="{CCD5E95F-0354-46E1-8602-143919E1D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125" y="2371725"/>
            <a:ext cx="7143750" cy="3905250"/>
          </a:xfrm>
          <a:prstGeom prst="rect">
            <a:avLst/>
          </a:prstGeom>
        </p:spPr>
      </p:pic>
    </p:spTree>
    <p:extLst>
      <p:ext uri="{BB962C8B-B14F-4D97-AF65-F5344CB8AC3E}">
        <p14:creationId xmlns:p14="http://schemas.microsoft.com/office/powerpoint/2010/main" val="19263646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Waterfall </a:t>
            </a:r>
            <a:r>
              <a:rPr lang="en-US" sz="4000" dirty="0">
                <a:solidFill>
                  <a:schemeClr val="bg1"/>
                </a:solidFill>
              </a:rPr>
              <a:t>vs</a:t>
            </a:r>
            <a:r>
              <a:rPr lang="en-US" sz="5400" dirty="0">
                <a:solidFill>
                  <a:schemeClr val="bg1"/>
                </a:solidFill>
              </a:rPr>
              <a:t> Agile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pic>
        <p:nvPicPr>
          <p:cNvPr id="13" name="Picture 12">
            <a:extLst>
              <a:ext uri="{FF2B5EF4-FFF2-40B4-BE49-F238E27FC236}">
                <a16:creationId xmlns:a16="http://schemas.microsoft.com/office/drawing/2014/main" id="{BB5979C0-05AF-4E4C-8A8E-AF35209526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1156" y="1711275"/>
            <a:ext cx="5800146" cy="5027696"/>
          </a:xfrm>
          <a:prstGeom prst="rect">
            <a:avLst/>
          </a:prstGeom>
        </p:spPr>
      </p:pic>
    </p:spTree>
    <p:extLst>
      <p:ext uri="{BB962C8B-B14F-4D97-AF65-F5344CB8AC3E}">
        <p14:creationId xmlns:p14="http://schemas.microsoft.com/office/powerpoint/2010/main" val="2459031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Software Development Process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pic>
        <p:nvPicPr>
          <p:cNvPr id="13" name="Picture 12">
            <a:extLst>
              <a:ext uri="{FF2B5EF4-FFF2-40B4-BE49-F238E27FC236}">
                <a16:creationId xmlns:a16="http://schemas.microsoft.com/office/drawing/2014/main" id="{BB5979C0-05AF-4E4C-8A8E-AF3520952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4032" y="1598064"/>
            <a:ext cx="4738541" cy="5218015"/>
          </a:xfrm>
          <a:prstGeom prst="rect">
            <a:avLst/>
          </a:prstGeom>
        </p:spPr>
      </p:pic>
    </p:spTree>
    <p:extLst>
      <p:ext uri="{BB962C8B-B14F-4D97-AF65-F5344CB8AC3E}">
        <p14:creationId xmlns:p14="http://schemas.microsoft.com/office/powerpoint/2010/main" val="1663590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Focus : Design Thinking Stages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pic>
        <p:nvPicPr>
          <p:cNvPr id="12" name="Picture 11">
            <a:extLst>
              <a:ext uri="{FF2B5EF4-FFF2-40B4-BE49-F238E27FC236}">
                <a16:creationId xmlns:a16="http://schemas.microsoft.com/office/drawing/2014/main" id="{0C573B31-6209-4588-A851-DD40EEBA64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4048" y="1589854"/>
            <a:ext cx="4108536" cy="5235773"/>
          </a:xfrm>
          <a:prstGeom prst="rect">
            <a:avLst/>
          </a:prstGeom>
        </p:spPr>
      </p:pic>
    </p:spTree>
    <p:extLst>
      <p:ext uri="{BB962C8B-B14F-4D97-AF65-F5344CB8AC3E}">
        <p14:creationId xmlns:p14="http://schemas.microsoft.com/office/powerpoint/2010/main" val="14550152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UX Vision Statement </a:t>
            </a:r>
            <a:r>
              <a:rPr lang="en-US" sz="3200" dirty="0">
                <a:solidFill>
                  <a:schemeClr val="bg1"/>
                </a:solidFill>
              </a:rPr>
              <a:t>First Draft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grpSp>
        <p:nvGrpSpPr>
          <p:cNvPr id="3" name="Group 2">
            <a:extLst>
              <a:ext uri="{FF2B5EF4-FFF2-40B4-BE49-F238E27FC236}">
                <a16:creationId xmlns:a16="http://schemas.microsoft.com/office/drawing/2014/main" id="{B3160FE6-109A-4211-B4E2-BB02A8C51664}"/>
              </a:ext>
            </a:extLst>
          </p:cNvPr>
          <p:cNvGrpSpPr/>
          <p:nvPr/>
        </p:nvGrpSpPr>
        <p:grpSpPr>
          <a:xfrm>
            <a:off x="807001" y="2150404"/>
            <a:ext cx="10741052" cy="4170973"/>
            <a:chOff x="807001" y="2150404"/>
            <a:chExt cx="10741052" cy="4170973"/>
          </a:xfrm>
        </p:grpSpPr>
        <p:sp>
          <p:nvSpPr>
            <p:cNvPr id="13" name="TextBox 12">
              <a:extLst>
                <a:ext uri="{FF2B5EF4-FFF2-40B4-BE49-F238E27FC236}">
                  <a16:creationId xmlns:a16="http://schemas.microsoft.com/office/drawing/2014/main" id="{7F846F0F-0EE3-49EF-AB9B-096DAFF859BC}"/>
                </a:ext>
              </a:extLst>
            </p:cNvPr>
            <p:cNvSpPr txBox="1"/>
            <p:nvPr/>
          </p:nvSpPr>
          <p:spPr>
            <a:xfrm>
              <a:off x="833325" y="2628058"/>
              <a:ext cx="10714728" cy="3693319"/>
            </a:xfrm>
            <a:prstGeom prst="rect">
              <a:avLst/>
            </a:prstGeom>
            <a:noFill/>
          </p:spPr>
          <p:txBody>
            <a:bodyPr wrap="none" rtlCol="0">
              <a:spAutoFit/>
            </a:bodyPr>
            <a:lstStyle/>
            <a:p>
              <a:r>
                <a:rPr lang="en-US" sz="2600" dirty="0"/>
                <a:t>To deliver intuitive, efficient, and visually appealing digital experiences</a:t>
              </a:r>
            </a:p>
            <a:p>
              <a:r>
                <a:rPr lang="en-US" sz="2600" dirty="0"/>
                <a:t>that empower employees to better serve our customers, help customers</a:t>
              </a:r>
            </a:p>
            <a:p>
              <a:r>
                <a:rPr lang="en-US" sz="2600" dirty="0"/>
                <a:t>effectively run their businesses, and achieve their personal financial goals.</a:t>
              </a:r>
            </a:p>
            <a:p>
              <a:endParaRPr lang="en-US" sz="2600" dirty="0"/>
            </a:p>
            <a:p>
              <a:endParaRPr lang="en-US" sz="2600" dirty="0"/>
            </a:p>
            <a:p>
              <a:r>
                <a:rPr lang="en-US" sz="2600" dirty="0"/>
                <a:t>We accomplish this by gaining a deep understanding of our targeted users</a:t>
              </a:r>
            </a:p>
            <a:p>
              <a:r>
                <a:rPr lang="en-US" sz="2600" dirty="0"/>
                <a:t>and their key journeys and challenges.  Using the Agile Software Development</a:t>
              </a:r>
            </a:p>
            <a:p>
              <a:r>
                <a:rPr lang="en-US" sz="2600" dirty="0"/>
                <a:t>Process, we validate the needs of our targeted users to deliver products</a:t>
              </a:r>
            </a:p>
            <a:p>
              <a:r>
                <a:rPr lang="en-US" sz="2600" dirty="0"/>
                <a:t>that bring delight as they progress in their target journeys.</a:t>
              </a:r>
            </a:p>
          </p:txBody>
        </p:sp>
        <p:sp>
          <p:nvSpPr>
            <p:cNvPr id="14" name="TextBox 13">
              <a:extLst>
                <a:ext uri="{FF2B5EF4-FFF2-40B4-BE49-F238E27FC236}">
                  <a16:creationId xmlns:a16="http://schemas.microsoft.com/office/drawing/2014/main" id="{7DF02F35-A647-4394-A5A6-A17777EED84A}"/>
                </a:ext>
              </a:extLst>
            </p:cNvPr>
            <p:cNvSpPr txBox="1"/>
            <p:nvPr/>
          </p:nvSpPr>
          <p:spPr>
            <a:xfrm>
              <a:off x="833325" y="2150404"/>
              <a:ext cx="2869825" cy="492443"/>
            </a:xfrm>
            <a:prstGeom prst="rect">
              <a:avLst/>
            </a:prstGeom>
            <a:noFill/>
          </p:spPr>
          <p:txBody>
            <a:bodyPr wrap="none" rtlCol="0">
              <a:spAutoFit/>
            </a:bodyPr>
            <a:lstStyle/>
            <a:p>
              <a:r>
                <a:rPr lang="en-US" sz="2600" b="1" dirty="0"/>
                <a:t>What is our Vision?</a:t>
              </a:r>
            </a:p>
          </p:txBody>
        </p:sp>
        <p:sp>
          <p:nvSpPr>
            <p:cNvPr id="15" name="TextBox 14">
              <a:extLst>
                <a:ext uri="{FF2B5EF4-FFF2-40B4-BE49-F238E27FC236}">
                  <a16:creationId xmlns:a16="http://schemas.microsoft.com/office/drawing/2014/main" id="{B77971E1-5C93-48E5-9179-FB8FA5957F7A}"/>
                </a:ext>
              </a:extLst>
            </p:cNvPr>
            <p:cNvSpPr txBox="1"/>
            <p:nvPr/>
          </p:nvSpPr>
          <p:spPr>
            <a:xfrm>
              <a:off x="807001" y="4132257"/>
              <a:ext cx="4108753" cy="492443"/>
            </a:xfrm>
            <a:prstGeom prst="rect">
              <a:avLst/>
            </a:prstGeom>
            <a:noFill/>
          </p:spPr>
          <p:txBody>
            <a:bodyPr wrap="none" rtlCol="0">
              <a:spAutoFit/>
            </a:bodyPr>
            <a:lstStyle/>
            <a:p>
              <a:r>
                <a:rPr lang="en-US" sz="2600" b="1" dirty="0"/>
                <a:t>How do we accomplish this?</a:t>
              </a:r>
            </a:p>
          </p:txBody>
        </p:sp>
      </p:grpSp>
    </p:spTree>
    <p:extLst>
      <p:ext uri="{BB962C8B-B14F-4D97-AF65-F5344CB8AC3E}">
        <p14:creationId xmlns:p14="http://schemas.microsoft.com/office/powerpoint/2010/main" val="1319305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What is Design Thinking?</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12" name="TextBox 11">
            <a:extLst>
              <a:ext uri="{FF2B5EF4-FFF2-40B4-BE49-F238E27FC236}">
                <a16:creationId xmlns:a16="http://schemas.microsoft.com/office/drawing/2014/main" id="{8AAEB474-4173-49A8-9D4F-D6B2742DC381}"/>
              </a:ext>
            </a:extLst>
          </p:cNvPr>
          <p:cNvSpPr txBox="1"/>
          <p:nvPr/>
        </p:nvSpPr>
        <p:spPr>
          <a:xfrm>
            <a:off x="982766" y="1995497"/>
            <a:ext cx="9796464" cy="1200329"/>
          </a:xfrm>
          <a:prstGeom prst="rect">
            <a:avLst/>
          </a:prstGeom>
          <a:noFill/>
        </p:spPr>
        <p:txBody>
          <a:bodyPr wrap="none" rtlCol="0">
            <a:spAutoFit/>
          </a:bodyPr>
          <a:lstStyle/>
          <a:p>
            <a:pPr marL="285750" indent="-285750">
              <a:buFont typeface="Arial" panose="020B0604020202020204" pitchFamily="34" charset="0"/>
              <a:buChar char="•"/>
            </a:pPr>
            <a:r>
              <a:rPr lang="en-US" sz="3600" dirty="0"/>
              <a:t>Design Thinking is a </a:t>
            </a:r>
            <a:r>
              <a:rPr lang="en-US" sz="3600" b="1" dirty="0"/>
              <a:t>human-centered</a:t>
            </a:r>
            <a:r>
              <a:rPr lang="en-US" sz="3600" dirty="0"/>
              <a:t> approach to</a:t>
            </a:r>
          </a:p>
          <a:p>
            <a:r>
              <a:rPr lang="en-US" sz="3600" dirty="0"/>
              <a:t>problem solving.</a:t>
            </a:r>
          </a:p>
        </p:txBody>
      </p:sp>
      <p:sp>
        <p:nvSpPr>
          <p:cNvPr id="13" name="TextBox 12">
            <a:extLst>
              <a:ext uri="{FF2B5EF4-FFF2-40B4-BE49-F238E27FC236}">
                <a16:creationId xmlns:a16="http://schemas.microsoft.com/office/drawing/2014/main" id="{F69B567E-8D5B-46FF-9B70-83D526664259}"/>
              </a:ext>
            </a:extLst>
          </p:cNvPr>
          <p:cNvSpPr txBox="1"/>
          <p:nvPr/>
        </p:nvSpPr>
        <p:spPr>
          <a:xfrm>
            <a:off x="982764" y="3290638"/>
            <a:ext cx="10065897" cy="1200329"/>
          </a:xfrm>
          <a:prstGeom prst="rect">
            <a:avLst/>
          </a:prstGeom>
          <a:noFill/>
        </p:spPr>
        <p:txBody>
          <a:bodyPr wrap="none" rtlCol="0">
            <a:spAutoFit/>
          </a:bodyPr>
          <a:lstStyle/>
          <a:p>
            <a:pPr marL="285750" indent="-285750">
              <a:buFont typeface="Arial" panose="020B0604020202020204" pitchFamily="34" charset="0"/>
              <a:buChar char="•"/>
            </a:pPr>
            <a:r>
              <a:rPr lang="en-US" sz="3600" dirty="0"/>
              <a:t>Helps us to get a deep understanding of customers’</a:t>
            </a:r>
          </a:p>
          <a:p>
            <a:r>
              <a:rPr lang="en-US" sz="3600" dirty="0"/>
              <a:t>unmet needs and wants.</a:t>
            </a:r>
          </a:p>
        </p:txBody>
      </p:sp>
      <p:sp>
        <p:nvSpPr>
          <p:cNvPr id="14" name="TextBox 13">
            <a:extLst>
              <a:ext uri="{FF2B5EF4-FFF2-40B4-BE49-F238E27FC236}">
                <a16:creationId xmlns:a16="http://schemas.microsoft.com/office/drawing/2014/main" id="{4B4E4B19-5825-49D6-8823-6EEDADC7B6E8}"/>
              </a:ext>
            </a:extLst>
          </p:cNvPr>
          <p:cNvSpPr txBox="1"/>
          <p:nvPr/>
        </p:nvSpPr>
        <p:spPr>
          <a:xfrm>
            <a:off x="982764" y="4585779"/>
            <a:ext cx="10122836" cy="1200329"/>
          </a:xfrm>
          <a:prstGeom prst="rect">
            <a:avLst/>
          </a:prstGeom>
          <a:noFill/>
        </p:spPr>
        <p:txBody>
          <a:bodyPr wrap="none" rtlCol="0">
            <a:spAutoFit/>
          </a:bodyPr>
          <a:lstStyle/>
          <a:p>
            <a:pPr marL="285750" indent="-285750">
              <a:buFont typeface="Arial" panose="020B0604020202020204" pitchFamily="34" charset="0"/>
              <a:buChar char="•"/>
            </a:pPr>
            <a:r>
              <a:rPr lang="en-US" sz="3600" dirty="0"/>
              <a:t>It encourages creative consideration of a wide array</a:t>
            </a:r>
          </a:p>
          <a:p>
            <a:r>
              <a:rPr lang="en-US" sz="3600" dirty="0"/>
              <a:t>of Innovative solutions.</a:t>
            </a:r>
          </a:p>
        </p:txBody>
      </p:sp>
      <p:sp>
        <p:nvSpPr>
          <p:cNvPr id="15" name="TextBox 14">
            <a:extLst>
              <a:ext uri="{FF2B5EF4-FFF2-40B4-BE49-F238E27FC236}">
                <a16:creationId xmlns:a16="http://schemas.microsoft.com/office/drawing/2014/main" id="{E2D909F0-A397-4491-9D5F-F8877D00F27D}"/>
              </a:ext>
            </a:extLst>
          </p:cNvPr>
          <p:cNvSpPr txBox="1"/>
          <p:nvPr/>
        </p:nvSpPr>
        <p:spPr>
          <a:xfrm>
            <a:off x="982764" y="5880590"/>
            <a:ext cx="8048229" cy="646331"/>
          </a:xfrm>
          <a:prstGeom prst="rect">
            <a:avLst/>
          </a:prstGeom>
          <a:noFill/>
        </p:spPr>
        <p:txBody>
          <a:bodyPr wrap="none" rtlCol="0">
            <a:spAutoFit/>
          </a:bodyPr>
          <a:lstStyle/>
          <a:p>
            <a:pPr marL="285750" indent="-285750">
              <a:buFont typeface="Arial" panose="020B0604020202020204" pitchFamily="34" charset="0"/>
              <a:buChar char="•"/>
            </a:pPr>
            <a:r>
              <a:rPr lang="en-US" sz="3600" dirty="0"/>
              <a:t>It is as much a </a:t>
            </a:r>
            <a:r>
              <a:rPr lang="en-US" sz="3600" b="1" dirty="0"/>
              <a:t>mindset</a:t>
            </a:r>
            <a:r>
              <a:rPr lang="en-US" sz="3600" dirty="0"/>
              <a:t> as it is a </a:t>
            </a:r>
            <a:r>
              <a:rPr lang="en-US" sz="3600" b="1" dirty="0"/>
              <a:t>process</a:t>
            </a:r>
            <a:r>
              <a:rPr lang="en-US" sz="3600" dirty="0"/>
              <a:t>.</a:t>
            </a:r>
          </a:p>
        </p:txBody>
      </p:sp>
    </p:spTree>
    <p:extLst>
      <p:ext uri="{BB962C8B-B14F-4D97-AF65-F5344CB8AC3E}">
        <p14:creationId xmlns:p14="http://schemas.microsoft.com/office/powerpoint/2010/main" val="804980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Stage 1 : Empathize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63" name="TextBox 62">
            <a:extLst>
              <a:ext uri="{FF2B5EF4-FFF2-40B4-BE49-F238E27FC236}">
                <a16:creationId xmlns:a16="http://schemas.microsoft.com/office/drawing/2014/main" id="{0A217CEE-206F-44CB-9A74-9DB346C2BE1C}"/>
              </a:ext>
            </a:extLst>
          </p:cNvPr>
          <p:cNvSpPr txBox="1"/>
          <p:nvPr/>
        </p:nvSpPr>
        <p:spPr>
          <a:xfrm>
            <a:off x="585495" y="3918480"/>
            <a:ext cx="11019694" cy="1569660"/>
          </a:xfrm>
          <a:prstGeom prst="rect">
            <a:avLst/>
          </a:prstGeom>
          <a:noFill/>
        </p:spPr>
        <p:txBody>
          <a:bodyPr wrap="square" rtlCol="0">
            <a:spAutoFit/>
          </a:bodyPr>
          <a:lstStyle/>
          <a:p>
            <a:r>
              <a:rPr lang="en-US" sz="2400" dirty="0"/>
              <a:t>The first stage of the Design Thinking process is to gain an </a:t>
            </a:r>
            <a:r>
              <a:rPr lang="en-US" sz="2400" b="1" dirty="0"/>
              <a:t>empathic understanding</a:t>
            </a:r>
          </a:p>
          <a:p>
            <a:r>
              <a:rPr lang="en-US" sz="2400" b="1" dirty="0"/>
              <a:t>of the problem we are trying to solve</a:t>
            </a:r>
            <a:r>
              <a:rPr lang="en-US" sz="2400" dirty="0"/>
              <a:t>.  Empathy is crucial to human-centered design</a:t>
            </a:r>
          </a:p>
          <a:p>
            <a:r>
              <a:rPr lang="en-US" sz="2400" dirty="0"/>
              <a:t>processes like Design Thinking.  </a:t>
            </a:r>
            <a:r>
              <a:rPr lang="en-US" sz="2400" b="1" dirty="0"/>
              <a:t>Empathy allows design thinkers to set aside their own</a:t>
            </a:r>
          </a:p>
          <a:p>
            <a:r>
              <a:rPr lang="en-US" sz="2400" b="1" dirty="0"/>
              <a:t>assumptions about their products in order to gain insight into users and their needs</a:t>
            </a:r>
            <a:r>
              <a:rPr lang="en-US" sz="2400" dirty="0"/>
              <a:t>.</a:t>
            </a:r>
          </a:p>
        </p:txBody>
      </p:sp>
      <p:pic>
        <p:nvPicPr>
          <p:cNvPr id="4" name="Picture 3">
            <a:extLst>
              <a:ext uri="{FF2B5EF4-FFF2-40B4-BE49-F238E27FC236}">
                <a16:creationId xmlns:a16="http://schemas.microsoft.com/office/drawing/2014/main" id="{160D30E7-42D4-4FF3-AC31-8E49FFBFBB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018" y="1760052"/>
            <a:ext cx="5384232" cy="2145373"/>
          </a:xfrm>
          <a:prstGeom prst="rect">
            <a:avLst/>
          </a:prstGeom>
        </p:spPr>
      </p:pic>
    </p:spTree>
    <p:extLst>
      <p:ext uri="{BB962C8B-B14F-4D97-AF65-F5344CB8AC3E}">
        <p14:creationId xmlns:p14="http://schemas.microsoft.com/office/powerpoint/2010/main" val="2040196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Stage 2 : Define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63" name="TextBox 62">
            <a:extLst>
              <a:ext uri="{FF2B5EF4-FFF2-40B4-BE49-F238E27FC236}">
                <a16:creationId xmlns:a16="http://schemas.microsoft.com/office/drawing/2014/main" id="{0A217CEE-206F-44CB-9A74-9DB346C2BE1C}"/>
              </a:ext>
            </a:extLst>
          </p:cNvPr>
          <p:cNvSpPr txBox="1"/>
          <p:nvPr/>
        </p:nvSpPr>
        <p:spPr>
          <a:xfrm>
            <a:off x="619674" y="3918482"/>
            <a:ext cx="10830209" cy="1569660"/>
          </a:xfrm>
          <a:prstGeom prst="rect">
            <a:avLst/>
          </a:prstGeom>
          <a:noFill/>
        </p:spPr>
        <p:txBody>
          <a:bodyPr wrap="none" rtlCol="0">
            <a:spAutoFit/>
          </a:bodyPr>
          <a:lstStyle/>
          <a:p>
            <a:r>
              <a:rPr lang="en-US" sz="2400" dirty="0"/>
              <a:t>During the Define stage, we put together the information we have created and</a:t>
            </a:r>
          </a:p>
          <a:p>
            <a:r>
              <a:rPr lang="en-US" sz="2400" dirty="0"/>
              <a:t>gathered during the Empathize stage.  We analyze our observations in order to define</a:t>
            </a:r>
          </a:p>
          <a:p>
            <a:r>
              <a:rPr lang="en-US" sz="2400" dirty="0"/>
              <a:t>core problems that we and our team have identified up to this point.  </a:t>
            </a:r>
            <a:r>
              <a:rPr lang="en-US" sz="2400" b="1" dirty="0"/>
              <a:t>We should</a:t>
            </a:r>
          </a:p>
          <a:p>
            <a:r>
              <a:rPr lang="en-US" sz="2400" b="1" dirty="0"/>
              <a:t>seek to define the problems using problem Statements</a:t>
            </a:r>
            <a:r>
              <a:rPr lang="en-US" sz="2400" dirty="0"/>
              <a:t>.</a:t>
            </a:r>
          </a:p>
        </p:txBody>
      </p:sp>
      <p:pic>
        <p:nvPicPr>
          <p:cNvPr id="12" name="Picture 11">
            <a:extLst>
              <a:ext uri="{FF2B5EF4-FFF2-40B4-BE49-F238E27FC236}">
                <a16:creationId xmlns:a16="http://schemas.microsoft.com/office/drawing/2014/main" id="{29E31AA6-C0A5-45A1-B806-6DF63F88C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018" y="1760052"/>
            <a:ext cx="5384232" cy="2145373"/>
          </a:xfrm>
          <a:prstGeom prst="rect">
            <a:avLst/>
          </a:prstGeom>
        </p:spPr>
      </p:pic>
    </p:spTree>
    <p:extLst>
      <p:ext uri="{BB962C8B-B14F-4D97-AF65-F5344CB8AC3E}">
        <p14:creationId xmlns:p14="http://schemas.microsoft.com/office/powerpoint/2010/main" val="610578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514" y="0"/>
            <a:ext cx="304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1" name="Picture 10">
            <a:extLst>
              <a:ext uri="{FF2B5EF4-FFF2-40B4-BE49-F238E27FC236}">
                <a16:creationId xmlns:a16="http://schemas.microsoft.com/office/drawing/2014/main" id="{7EA0B79E-DB17-4001-84C3-9046F377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957" y="0"/>
            <a:ext cx="9144000" cy="6858000"/>
          </a:xfrm>
          <a:prstGeom prst="rect">
            <a:avLst/>
          </a:prstGeom>
        </p:spPr>
      </p:pic>
      <p:sp>
        <p:nvSpPr>
          <p:cNvPr id="2" name="Title 1"/>
          <p:cNvSpPr>
            <a:spLocks noGrp="1"/>
          </p:cNvSpPr>
          <p:nvPr>
            <p:ph type="title"/>
          </p:nvPr>
        </p:nvSpPr>
        <p:spPr>
          <a:xfrm>
            <a:off x="2238852" y="197600"/>
            <a:ext cx="10515600" cy="1325563"/>
          </a:xfrm>
        </p:spPr>
        <p:txBody>
          <a:bodyPr>
            <a:normAutofit/>
          </a:bodyPr>
          <a:lstStyle/>
          <a:p>
            <a:r>
              <a:rPr lang="en-US" sz="5400" dirty="0">
                <a:solidFill>
                  <a:schemeClr val="bg1"/>
                </a:solidFill>
              </a:rPr>
              <a:t> Stage 2 : Define </a:t>
            </a:r>
            <a:r>
              <a:rPr lang="en-US" sz="3200" dirty="0">
                <a:solidFill>
                  <a:schemeClr val="bg1"/>
                </a:solidFill>
              </a:rPr>
              <a:t>continued…</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88" y="0"/>
            <a:ext cx="3048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709" y="0"/>
            <a:ext cx="3048000" cy="6858000"/>
          </a:xfrm>
          <a:prstGeom prst="rect">
            <a:avLst/>
          </a:prstGeom>
        </p:spPr>
      </p:pic>
      <p:pic>
        <p:nvPicPr>
          <p:cNvPr id="5" name="Picture 4">
            <a:extLst>
              <a:ext uri="{FF2B5EF4-FFF2-40B4-BE49-F238E27FC236}">
                <a16:creationId xmlns:a16="http://schemas.microsoft.com/office/drawing/2014/main" id="{D20E561A-4DF9-47C7-A73F-EF25613434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03" y="-981"/>
            <a:ext cx="3048000" cy="6858000"/>
          </a:xfrm>
          <a:prstGeom prst="rect">
            <a:avLst/>
          </a:prstGeom>
        </p:spPr>
      </p:pic>
      <p:sp>
        <p:nvSpPr>
          <p:cNvPr id="63" name="TextBox 62">
            <a:extLst>
              <a:ext uri="{FF2B5EF4-FFF2-40B4-BE49-F238E27FC236}">
                <a16:creationId xmlns:a16="http://schemas.microsoft.com/office/drawing/2014/main" id="{0A217CEE-206F-44CB-9A74-9DB346C2BE1C}"/>
              </a:ext>
            </a:extLst>
          </p:cNvPr>
          <p:cNvSpPr txBox="1"/>
          <p:nvPr/>
        </p:nvSpPr>
        <p:spPr>
          <a:xfrm>
            <a:off x="611135" y="3918481"/>
            <a:ext cx="10781926" cy="1569660"/>
          </a:xfrm>
          <a:prstGeom prst="rect">
            <a:avLst/>
          </a:prstGeom>
          <a:noFill/>
        </p:spPr>
        <p:txBody>
          <a:bodyPr wrap="none" rtlCol="0">
            <a:spAutoFit/>
          </a:bodyPr>
          <a:lstStyle/>
          <a:p>
            <a:r>
              <a:rPr lang="en-US" sz="2400" dirty="0"/>
              <a:t>Instead of defining the problem as your own wish or a need of the company such as,</a:t>
            </a:r>
          </a:p>
          <a:p>
            <a:r>
              <a:rPr lang="en-US" sz="2400" dirty="0"/>
              <a:t>“We need to increase Anytime Interest Checking accounts among teenagers by 15%,”</a:t>
            </a:r>
          </a:p>
          <a:p>
            <a:r>
              <a:rPr lang="en-US" sz="2400" dirty="0"/>
              <a:t>a much better way to define the problem would be, “</a:t>
            </a:r>
            <a:r>
              <a:rPr lang="en-US" sz="2400" i="1" dirty="0"/>
              <a:t>Teenagers need our Anytime</a:t>
            </a:r>
          </a:p>
          <a:p>
            <a:r>
              <a:rPr lang="en-US" sz="2400" i="1" dirty="0"/>
              <a:t>Interest Checking account in order to successfully achieve their financial goals.</a:t>
            </a:r>
            <a:r>
              <a:rPr lang="en-US" sz="2400" dirty="0"/>
              <a:t>”</a:t>
            </a:r>
          </a:p>
        </p:txBody>
      </p:sp>
      <p:pic>
        <p:nvPicPr>
          <p:cNvPr id="12" name="Picture 11">
            <a:extLst>
              <a:ext uri="{FF2B5EF4-FFF2-40B4-BE49-F238E27FC236}">
                <a16:creationId xmlns:a16="http://schemas.microsoft.com/office/drawing/2014/main" id="{3EF1DEDE-6578-4850-8F1C-93367D46A4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7018" y="1760052"/>
            <a:ext cx="5384232" cy="2145373"/>
          </a:xfrm>
          <a:prstGeom prst="rect">
            <a:avLst/>
          </a:prstGeom>
        </p:spPr>
      </p:pic>
    </p:spTree>
    <p:extLst>
      <p:ext uri="{BB962C8B-B14F-4D97-AF65-F5344CB8AC3E}">
        <p14:creationId xmlns:p14="http://schemas.microsoft.com/office/powerpoint/2010/main" val="39597361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9257</TotalTime>
  <Words>657</Words>
  <Application>Microsoft Office PowerPoint</Application>
  <PresentationFormat>Widescreen</PresentationFormat>
  <Paragraphs>53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 Waterfall vs Agile</vt:lpstr>
      <vt:lpstr> Software Development Process</vt:lpstr>
      <vt:lpstr> Focus : Design Thinking Stages</vt:lpstr>
      <vt:lpstr> UX Vision Statement First Draft</vt:lpstr>
      <vt:lpstr> What is Design Thinking?</vt:lpstr>
      <vt:lpstr> Stage 1 : Empathize</vt:lpstr>
      <vt:lpstr> Stage 2 : Define</vt:lpstr>
      <vt:lpstr> Stage 2 : Define continued…</vt:lpstr>
      <vt:lpstr> Stage 3 : Ideate</vt:lpstr>
      <vt:lpstr> Stage 4 : Prototype</vt:lpstr>
      <vt:lpstr> Stage 5 : Test</vt:lpstr>
      <vt:lpstr> Agile : 8 Week Release Cycle Example</vt:lpstr>
      <vt:lpstr>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cwilson</dc:creator>
  <cp:lastModifiedBy>Craig Wilson</cp:lastModifiedBy>
  <cp:revision>653</cp:revision>
  <dcterms:created xsi:type="dcterms:W3CDTF">2014-03-04T16:59:28Z</dcterms:created>
  <dcterms:modified xsi:type="dcterms:W3CDTF">2019-05-02T17:03:48Z</dcterms:modified>
</cp:coreProperties>
</file>